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Костылева Виктория Александровна" initials="КВА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7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12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2"/>
          </a:xfrm>
          <a:prstGeom prst="rect">
            <a:avLst/>
          </a:prstGeom>
        </p:spPr>
        <p:txBody>
          <a:bodyPr vert="horz" lIns="91428" tIns="45713" rIns="91428" bIns="45713" rtlCol="0"/>
          <a:lstStyle>
            <a:lvl1pPr algn="l">
              <a:defRPr sz="1200"/>
            </a:lvl1pPr>
          </a:lstStyle>
          <a:p>
            <a:r>
              <a:rPr lang="ru-RU" smtClean="0"/>
              <a:t>Государственная услуга по учету лиц, относящихся к коренным малочисленным народам РФ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2"/>
          </a:xfrm>
          <a:prstGeom prst="rect">
            <a:avLst/>
          </a:prstGeom>
        </p:spPr>
        <p:txBody>
          <a:bodyPr vert="horz" lIns="91428" tIns="45713" rIns="91428" bIns="45713" rtlCol="0"/>
          <a:lstStyle>
            <a:lvl1pPr algn="r">
              <a:defRPr sz="1200"/>
            </a:lvl1pPr>
          </a:lstStyle>
          <a:p>
            <a:fld id="{50477880-8BA9-4DEF-BD36-7BC8B271B778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2"/>
          </a:xfrm>
          <a:prstGeom prst="rect">
            <a:avLst/>
          </a:prstGeom>
        </p:spPr>
        <p:txBody>
          <a:bodyPr vert="horz" lIns="91428" tIns="45713" rIns="91428" bIns="45713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2"/>
          </a:xfrm>
          <a:prstGeom prst="rect">
            <a:avLst/>
          </a:prstGeom>
        </p:spPr>
        <p:txBody>
          <a:bodyPr vert="horz" lIns="91428" tIns="45713" rIns="91428" bIns="45713" rtlCol="0" anchor="b"/>
          <a:lstStyle>
            <a:lvl1pPr algn="r">
              <a:defRPr sz="1200"/>
            </a:lvl1pPr>
          </a:lstStyle>
          <a:p>
            <a:fld id="{E31EF57C-A792-4542-9A65-C2D5CAF2D7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7892939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2"/>
          </a:xfrm>
          <a:prstGeom prst="rect">
            <a:avLst/>
          </a:prstGeom>
        </p:spPr>
        <p:txBody>
          <a:bodyPr vert="horz" lIns="91428" tIns="45713" rIns="91428" bIns="45713" rtlCol="0"/>
          <a:lstStyle>
            <a:lvl1pPr algn="l">
              <a:defRPr sz="1200"/>
            </a:lvl1pPr>
          </a:lstStyle>
          <a:p>
            <a:r>
              <a:rPr lang="ru-RU" smtClean="0"/>
              <a:t>Государственная услуга по учету лиц, относящихся к коренным малочисленным народам РФ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2"/>
          </a:xfrm>
          <a:prstGeom prst="rect">
            <a:avLst/>
          </a:prstGeom>
        </p:spPr>
        <p:txBody>
          <a:bodyPr vert="horz" lIns="91428" tIns="45713" rIns="91428" bIns="45713" rtlCol="0"/>
          <a:lstStyle>
            <a:lvl1pPr algn="r">
              <a:defRPr sz="1200"/>
            </a:lvl1pPr>
          </a:lstStyle>
          <a:p>
            <a:fld id="{E5746A6C-8D70-4ADE-9827-6839DE4BC047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8" tIns="45713" rIns="91428" bIns="45713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vert="horz" lIns="91428" tIns="45713" rIns="91428" bIns="45713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2"/>
          </a:xfrm>
          <a:prstGeom prst="rect">
            <a:avLst/>
          </a:prstGeom>
        </p:spPr>
        <p:txBody>
          <a:bodyPr vert="horz" lIns="91428" tIns="45713" rIns="91428" bIns="45713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2"/>
          </a:xfrm>
          <a:prstGeom prst="rect">
            <a:avLst/>
          </a:prstGeom>
        </p:spPr>
        <p:txBody>
          <a:bodyPr vert="horz" lIns="91428" tIns="45713" rIns="91428" bIns="45713" rtlCol="0" anchor="b"/>
          <a:lstStyle>
            <a:lvl1pPr algn="r">
              <a:defRPr sz="1200"/>
            </a:lvl1pPr>
          </a:lstStyle>
          <a:p>
            <a:fld id="{3D65D319-BD18-44E0-9F7F-77CA57C5E3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36435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E026-0844-4A1D-8F05-2DC3594D84C5}" type="datetime1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B6640-E8DB-483C-A053-0513FBEDC82B}" type="datetime1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C6FEA-30AF-4DB2-9C65-F67AA81D9743}" type="datetime1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015F7-32EF-46F1-BFB6-E5F33ECA3F80}" type="datetime1">
              <a:rPr lang="ru-RU" smtClean="0"/>
              <a:t>02.03.2023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B766-3853-43E3-BB41-9B0F7D38A5D2}" type="datetime1">
              <a:rPr lang="ru-RU" smtClean="0"/>
              <a:t>02.03.2023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0B88A-B4DD-477D-B3EA-16B9079B5994}" type="datetime1">
              <a:rPr lang="ru-RU" smtClean="0"/>
              <a:t>02.03.2023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BA7C8-78EB-43C6-A09F-7418F32F259D}" type="datetime1">
              <a:rPr lang="ru-RU" smtClean="0"/>
              <a:t>02.03.2023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D532-739C-454B-8D18-A54D9D457268}" type="datetime1">
              <a:rPr lang="ru-RU" smtClean="0"/>
              <a:t>02.03.2023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36992-B806-4971-BC4A-BCC23451828E}" type="datetime1">
              <a:rPr lang="ru-RU" smtClean="0"/>
              <a:t>02.03.2023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F7D38-37A1-4E72-8729-1EA5B839A70D}" type="datetime1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BB72D-26B6-44A2-987C-915A8F0FB89A}" type="datetime1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95F85-CC32-4262-8A7A-4AF67FCB2876}" type="datetime1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ru-RU" sz="2400" b="1" dirty="0">
                <a:solidFill>
                  <a:srgbClr val="002060"/>
                </a:solidFill>
                <a:cs typeface="Times New Roman" panose="02020603050405020304" pitchFamily="18" charset="0"/>
              </a:rPr>
              <a:t>Перечень </a:t>
            </a:r>
            <a:r>
              <a:rPr lang="ru-RU" sz="24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документов </a:t>
            </a:r>
            <a:br>
              <a:rPr lang="ru-RU" sz="24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для </a:t>
            </a:r>
            <a:r>
              <a:rPr lang="ru-RU" sz="2400" b="1" dirty="0">
                <a:solidFill>
                  <a:srgbClr val="002060"/>
                </a:solidFill>
                <a:cs typeface="Times New Roman" panose="02020603050405020304" pitchFamily="18" charset="0"/>
              </a:rPr>
              <a:t>получения государственной </a:t>
            </a:r>
            <a:r>
              <a:rPr lang="ru-RU" sz="24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услуги через МФЦ</a:t>
            </a:r>
            <a:endParaRPr lang="ru-RU" sz="2400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716016" y="1600199"/>
            <a:ext cx="4176464" cy="5108069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ru-RU" sz="5600" b="1" dirty="0" smtClean="0">
                <a:solidFill>
                  <a:srgbClr val="C00000"/>
                </a:solidFill>
              </a:rPr>
              <a:t>!!! ВАЖНО</a:t>
            </a:r>
          </a:p>
          <a:p>
            <a:pPr marL="0" indent="0" algn="ctr">
              <a:buNone/>
            </a:pPr>
            <a:r>
              <a:rPr lang="ru-RU" sz="5600" b="1" dirty="0" smtClean="0"/>
              <a:t>Документами</a:t>
            </a:r>
            <a:r>
              <a:rPr lang="ru-RU" sz="5600" b="1" dirty="0"/>
              <a:t>, содержащими сведения о национальности гражданина, признаются</a:t>
            </a:r>
            <a:r>
              <a:rPr lang="ru-RU" sz="5600" b="1" dirty="0" smtClean="0"/>
              <a:t>:</a:t>
            </a:r>
            <a:endParaRPr lang="ru-RU" sz="4000" b="1" dirty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r>
              <a:rPr lang="ru-RU" sz="4800" b="1" dirty="0" smtClean="0"/>
              <a:t>1. </a:t>
            </a:r>
            <a:r>
              <a:rPr lang="ru-RU" sz="4800" dirty="0" smtClean="0"/>
              <a:t>Свидетельство </a:t>
            </a:r>
            <a:r>
              <a:rPr lang="ru-RU" sz="4800" dirty="0"/>
              <a:t>о государственной регистрации акта гражданского </a:t>
            </a:r>
            <a:r>
              <a:rPr lang="ru-RU" sz="4800" dirty="0" smtClean="0"/>
              <a:t>состояния, выданное в соответствии с Федеральным законом от 15 ноября 1997 года № 143-ФЗ «Об актах гражданского состояния», либо иные содержащие сведения о национальности заявителя официальные документы, в том числе выданные до 20 ноября 1997 года, архивные документы (материалы).</a:t>
            </a:r>
          </a:p>
          <a:p>
            <a:pPr marL="0" indent="0" algn="just">
              <a:buNone/>
            </a:pPr>
            <a:r>
              <a:rPr lang="ru-RU" sz="4800" b="1" dirty="0"/>
              <a:t>2</a:t>
            </a:r>
            <a:r>
              <a:rPr lang="ru-RU" sz="4800" dirty="0" smtClean="0"/>
              <a:t>. Документ, содержащий сведения о национальности родственника заявителя по прямой восходящей линии (свидетельство о государственной регистрации акта гражданского состояния, либо иные содержащие сведения о национальности родственника заявителя по прямой восходящей линии официальные документы, в том числе выданные до 20.11.1997 г., архивные документы (материалы), а также документы, подтверждающие родственные отношения заявителя с указанным лицом.</a:t>
            </a:r>
          </a:p>
          <a:p>
            <a:pPr marL="0" indent="0" algn="just">
              <a:buNone/>
            </a:pPr>
            <a:endParaRPr lang="ru-RU" sz="4800" dirty="0" smtClean="0"/>
          </a:p>
          <a:p>
            <a:pPr marL="0" indent="0" algn="just">
              <a:buNone/>
            </a:pPr>
            <a:r>
              <a:rPr lang="ru-RU" sz="4000" dirty="0"/>
              <a:t>Такими документами могут быть:</a:t>
            </a:r>
          </a:p>
          <a:p>
            <a:pPr marL="0" indent="0" algn="just">
              <a:buNone/>
            </a:pPr>
            <a:r>
              <a:rPr lang="ru-RU" sz="4000" dirty="0"/>
              <a:t>- Свидетельство (справка) о рождении, о заключении/расторжении брака, об усыновлении (удочерении), об установлении отцовства, о перемене </a:t>
            </a:r>
            <a:r>
              <a:rPr lang="ru-RU" sz="4000" dirty="0" smtClean="0"/>
              <a:t>имени;</a:t>
            </a:r>
            <a:endParaRPr lang="ru-RU" sz="4000" dirty="0"/>
          </a:p>
          <a:p>
            <a:pPr marL="0" indent="0" algn="just">
              <a:buNone/>
            </a:pPr>
            <a:r>
              <a:rPr lang="ru-RU" sz="4000" dirty="0"/>
              <a:t>- Официальные справки, вкладыши, выписки, свидетельства;</a:t>
            </a:r>
          </a:p>
          <a:p>
            <a:pPr marL="0" indent="0" algn="just">
              <a:buNone/>
            </a:pPr>
            <a:r>
              <a:rPr lang="ru-RU" sz="4000" dirty="0"/>
              <a:t>- Архивные документы;</a:t>
            </a:r>
          </a:p>
          <a:p>
            <a:pPr marL="0" indent="0" algn="just">
              <a:buNone/>
            </a:pPr>
            <a:r>
              <a:rPr lang="ru-RU" sz="4000" dirty="0"/>
              <a:t>- Документ, содержащий сведения о национальности родственника по прямой восходящей линии, одновременно с документом, подтверждающим родство заявителя и указанного </a:t>
            </a:r>
            <a:r>
              <a:rPr lang="ru-RU" sz="4000" dirty="0" smtClean="0"/>
              <a:t>гражданина</a:t>
            </a:r>
            <a:r>
              <a:rPr lang="ru-RU" sz="4000" dirty="0"/>
              <a:t>;</a:t>
            </a:r>
          </a:p>
          <a:p>
            <a:pPr marL="0" indent="0" algn="just">
              <a:buNone/>
            </a:pPr>
            <a:r>
              <a:rPr lang="ru-RU" sz="4000" dirty="0" smtClean="0"/>
              <a:t>- Решение </a:t>
            </a:r>
            <a:r>
              <a:rPr lang="ru-RU" sz="4000" dirty="0"/>
              <a:t>суда об установлении факта отнесения к малочисленным народам </a:t>
            </a:r>
            <a:r>
              <a:rPr lang="ru-RU" sz="4000" dirty="0" smtClean="0"/>
              <a:t>РФ</a:t>
            </a:r>
            <a:endParaRPr lang="ru-RU" sz="4000" b="1" dirty="0" smtClean="0"/>
          </a:p>
          <a:p>
            <a:pPr marL="0" indent="0" algn="just">
              <a:buNone/>
            </a:pPr>
            <a:r>
              <a:rPr lang="ru-RU" sz="4000" b="1" dirty="0" smtClean="0"/>
              <a:t>При </a:t>
            </a:r>
            <a:r>
              <a:rPr lang="ru-RU" sz="4000" b="1" dirty="0"/>
              <a:t>представлении </a:t>
            </a:r>
            <a:r>
              <a:rPr lang="ru-RU" sz="4000" b="1" dirty="0" smtClean="0"/>
              <a:t>в </a:t>
            </a:r>
            <a:r>
              <a:rPr lang="ru-RU" sz="4000" b="1" dirty="0"/>
              <a:t>МФЦ подлинника документа</a:t>
            </a:r>
            <a:r>
              <a:rPr lang="ru-RU" sz="4000" dirty="0"/>
              <a:t> </a:t>
            </a:r>
            <a:r>
              <a:rPr lang="ru-RU" sz="4000" b="1" dirty="0"/>
              <a:t>нотариально заверять копии </a:t>
            </a:r>
            <a:r>
              <a:rPr lang="ru-RU" sz="4000" b="1" dirty="0" smtClean="0"/>
              <a:t>документа </a:t>
            </a:r>
            <a:r>
              <a:rPr lang="ru-RU" sz="4000" b="1" dirty="0"/>
              <a:t>НЕ ТРЕБУЕТСЯ!</a:t>
            </a:r>
            <a:endParaRPr lang="ru-RU" sz="4000" dirty="0"/>
          </a:p>
          <a:p>
            <a:pPr marL="0" indent="0" algn="just">
              <a:buNone/>
            </a:pPr>
            <a:endParaRPr lang="ru-RU" sz="5600" dirty="0" smtClean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67544" y="1484784"/>
            <a:ext cx="8280920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36646" y="5877272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/>
              <a:t>При обращении в МФЦ, сотрудники оказывают содействие в правильном и полном внесении сведений в заявление и качественной подготовке необходимых </a:t>
            </a:r>
            <a:r>
              <a:rPr lang="ru-RU" sz="1200" dirty="0" smtClean="0"/>
              <a:t>документов</a:t>
            </a:r>
            <a:endParaRPr lang="ru-RU" sz="1200" dirty="0"/>
          </a:p>
        </p:txBody>
      </p:sp>
      <p:sp>
        <p:nvSpPr>
          <p:cNvPr id="7" name="Стрелка вправо с вырезом 6"/>
          <p:cNvSpPr/>
          <p:nvPr/>
        </p:nvSpPr>
        <p:spPr>
          <a:xfrm>
            <a:off x="3779911" y="2140704"/>
            <a:ext cx="1022891" cy="181737"/>
          </a:xfrm>
          <a:prstGeom prst="notchedRightArrow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relaxedInset"/>
              <a:contourClr>
                <a:schemeClr val="bg2"/>
              </a:contourClr>
            </a:sp3d>
          </a:bodyPr>
          <a:lstStyle/>
          <a:p>
            <a:pPr algn="ctr"/>
            <a:endParaRPr lang="ru-RU" b="1">
              <a:ln w="50800"/>
              <a:solidFill>
                <a:schemeClr val="accent2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6" t="2160" r="16462" b="1922"/>
          <a:stretch/>
        </p:blipFill>
        <p:spPr>
          <a:xfrm>
            <a:off x="1115616" y="2377293"/>
            <a:ext cx="2348655" cy="3379963"/>
          </a:xfrm>
          <a:prstGeom prst="rect">
            <a:avLst/>
          </a:prstGeom>
        </p:spPr>
      </p:pic>
      <p:sp>
        <p:nvSpPr>
          <p:cNvPr id="8" name="Объект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7672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1708">
        <p14:reveal/>
      </p:transition>
    </mc:Choice>
    <mc:Fallback xmlns="">
      <p:transition spd="slow" advTm="1170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2253</TotalTime>
  <Words>158</Words>
  <Application>Microsoft Office PowerPoint</Application>
  <PresentationFormat>Экран (4:3)</PresentationFormat>
  <Paragraphs>14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Тема Office</vt:lpstr>
      <vt:lpstr>Перечень документов  для получения государственной услуги через МФЦ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Государственная услуга  по учету лиц, относящихся к коренным малочисленным народам  Российской Федерации (6 шагов для включения в Реестр коренных малочисленных народов Российской Федерации)</dc:title>
  <dc:creator>Костылева Виктория Александровна</dc:creator>
  <cp:lastModifiedBy>Админ</cp:lastModifiedBy>
  <cp:revision>91</cp:revision>
  <cp:lastPrinted>2023-01-26T04:46:06Z</cp:lastPrinted>
  <dcterms:created xsi:type="dcterms:W3CDTF">2021-04-28T05:09:42Z</dcterms:created>
  <dcterms:modified xsi:type="dcterms:W3CDTF">2023-03-02T04:15:04Z</dcterms:modified>
</cp:coreProperties>
</file>